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65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 rotWithShape="1">
          <a:blip r:embed="rId4"/>
          <a:srcRect r="50291"/>
          <a:stretch/>
        </p:blipFill>
        <p:spPr>
          <a:xfrm>
            <a:off x="0" y="-25317"/>
            <a:ext cx="5486399" cy="82549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8033" y="662450"/>
            <a:ext cx="7740729" cy="2857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08"/>
              </a:lnSpc>
              <a:buNone/>
            </a:pPr>
            <a:r>
              <a:rPr lang="en-US" sz="5446" b="1" dirty="0">
                <a:solidFill>
                  <a:srgbClr val="3B4540"/>
                </a:solidFill>
                <a:latin typeface="Eras Medium ITC" panose="020B0602030504020804" pitchFamily="34" charset="0"/>
                <a:ea typeface="Fraunces" pitchFamily="34" charset="-122"/>
                <a:cs typeface="Fraunces" pitchFamily="34" charset="-120"/>
              </a:rPr>
              <a:t>Farmer Assistance: Empowering the Agricultural Community</a:t>
            </a:r>
            <a:endParaRPr lang="en-US" sz="5446" dirty="0">
              <a:latin typeface="Eras Medium ITC" panose="020B06020305040208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188032" y="3568519"/>
            <a:ext cx="7740729" cy="4281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5449"/>
                </a:solidFill>
                <a:latin typeface="Bahnschrift Light" panose="020B0502040204020203" pitchFamily="34" charset="0"/>
                <a:ea typeface="Nobile" pitchFamily="34" charset="-122"/>
                <a:cs typeface="Nobile" pitchFamily="34" charset="-120"/>
              </a:rPr>
              <a:t>Farmer Assistance is a comprehensive platform designed to support farmers and agricultural communities.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5449"/>
                </a:solidFill>
                <a:latin typeface="Bahnschrift Light" panose="020B0502040204020203" pitchFamily="34" charset="0"/>
                <a:ea typeface="Nobile" pitchFamily="34" charset="-122"/>
                <a:cs typeface="Nobile" pitchFamily="34" charset="-120"/>
              </a:rPr>
              <a:t>It provides a range of tools and resources to enhance efficiency, productivity, and profitability in the agricultural sector.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5449"/>
                </a:solidFill>
                <a:latin typeface="Bahnschrift Light" panose="020B0502040204020203" pitchFamily="34" charset="0"/>
                <a:ea typeface="Nobile" pitchFamily="34" charset="-122"/>
                <a:cs typeface="Nobile" pitchFamily="34" charset="-120"/>
              </a:rPr>
              <a:t>The platform leverages cutting-edge technology to address the challenges faced by modern farmers.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188035" y="6748343"/>
            <a:ext cx="320754" cy="320754"/>
          </a:xfrm>
          <a:prstGeom prst="roundRect">
            <a:avLst>
              <a:gd name="adj" fmla="val 2850497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 rotWithShape="1">
          <a:blip r:embed="rId4"/>
          <a:srcRect l="50000" r="5567"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80087" y="729141"/>
            <a:ext cx="7847786" cy="1244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4400" b="1" dirty="0">
                <a:solidFill>
                  <a:srgbClr val="3B4540"/>
                </a:solidFill>
                <a:latin typeface="Arial Black" panose="020B0A04020102020204" pitchFamily="34" charset="0"/>
                <a:ea typeface="Fraunces" pitchFamily="34" charset="-122"/>
                <a:cs typeface="Fraunces" pitchFamily="34" charset="-120"/>
              </a:rPr>
              <a:t>Introduction to Farmer 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3B4540"/>
                </a:solidFill>
                <a:latin typeface="Arial Black" panose="020B0A04020102020204" pitchFamily="34" charset="0"/>
                <a:ea typeface="Fraunces" pitchFamily="34" charset="-122"/>
                <a:cs typeface="Fraunces" pitchFamily="34" charset="-120"/>
              </a:rPr>
              <a:t>Assistance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652736" y="2207657"/>
            <a:ext cx="236827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652736" y="2581156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652736" y="3501390"/>
            <a:ext cx="252507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652736" y="387488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207323" y="4859893"/>
            <a:ext cx="15656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endParaRPr lang="en-US" sz="2041" dirty="0"/>
          </a:p>
        </p:txBody>
      </p:sp>
      <p:sp>
        <p:nvSpPr>
          <p:cNvPr id="17" name="Text 13"/>
          <p:cNvSpPr/>
          <p:nvPr/>
        </p:nvSpPr>
        <p:spPr>
          <a:xfrm>
            <a:off x="6652736" y="4795123"/>
            <a:ext cx="299061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6652736" y="5168622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197441" y="6477595"/>
            <a:ext cx="176212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6652736" y="644121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endParaRPr lang="en-US" sz="2000" dirty="0"/>
          </a:p>
        </p:txBody>
      </p:sp>
      <p:sp>
        <p:nvSpPr>
          <p:cNvPr id="22" name="Text 18"/>
          <p:cNvSpPr/>
          <p:nvPr/>
        </p:nvSpPr>
        <p:spPr>
          <a:xfrm>
            <a:off x="6652736" y="6913842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A5A507-3074-E641-009F-8D7753B3A863}"/>
              </a:ext>
            </a:extLst>
          </p:cNvPr>
          <p:cNvSpPr txBox="1"/>
          <p:nvPr/>
        </p:nvSpPr>
        <p:spPr>
          <a:xfrm>
            <a:off x="6048415" y="2422388"/>
            <a:ext cx="7667585" cy="562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126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Aptos" panose="020B0004020202020204" pitchFamily="34" charset="0"/>
                <a:ea typeface="Fraunces" pitchFamily="34" charset="-122"/>
                <a:cs typeface="Fraunces" pitchFamily="34" charset="-120"/>
              </a:rPr>
              <a:t>Personalized Support</a:t>
            </a:r>
          </a:p>
          <a:p>
            <a:pPr marL="0" indent="0">
              <a:lnSpc>
                <a:spcPts val="2126"/>
              </a:lnSpc>
              <a:buNone/>
            </a:pPr>
            <a:endParaRPr lang="en-US" sz="2400" dirty="0"/>
          </a:p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Farmer Assistance provides farmers with personalized support through its suite of tools and resources, tailored to individual needs.</a:t>
            </a:r>
          </a:p>
          <a:p>
            <a:pPr marL="0" indent="0">
              <a:lnSpc>
                <a:spcPts val="2177"/>
              </a:lnSpc>
              <a:buNone/>
            </a:pPr>
            <a:endParaRPr lang="en-US" sz="1800" dirty="0"/>
          </a:p>
          <a:p>
            <a:pPr marL="0" indent="0">
              <a:lnSpc>
                <a:spcPts val="2126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Aptos" panose="020B0004020202020204" pitchFamily="34" charset="0"/>
                <a:ea typeface="Fraunces" pitchFamily="34" charset="-122"/>
                <a:cs typeface="Fraunces" pitchFamily="34" charset="-120"/>
              </a:rPr>
              <a:t>Enhanced Productivity</a:t>
            </a:r>
          </a:p>
          <a:p>
            <a:pPr marL="0" indent="0">
              <a:lnSpc>
                <a:spcPts val="2126"/>
              </a:lnSpc>
              <a:buNone/>
            </a:pPr>
            <a:endParaRPr lang="en-US" sz="2400" dirty="0">
              <a:latin typeface="Nobile"/>
              <a:ea typeface="Nobile"/>
            </a:endParaRPr>
          </a:p>
          <a:p>
            <a:pPr marL="0" indent="0">
              <a:lnSpc>
                <a:spcPts val="2177"/>
              </a:lnSpc>
              <a:buNone/>
            </a:pPr>
            <a:r>
              <a:rPr lang="en-US" sz="1800" dirty="0">
                <a:solidFill>
                  <a:srgbClr val="405449"/>
                </a:solidFill>
                <a:ea typeface="Nobile"/>
                <a:cs typeface="Nobile" pitchFamily="34" charset="-120"/>
              </a:rPr>
              <a:t>The platform helps farmers optimize their operations, leading to increased yields and better resource management.</a:t>
            </a:r>
          </a:p>
          <a:p>
            <a:pPr marL="0" indent="0">
              <a:lnSpc>
                <a:spcPts val="2177"/>
              </a:lnSpc>
              <a:buNone/>
            </a:pPr>
            <a:endParaRPr lang="en-US" sz="1800" dirty="0">
              <a:latin typeface="Aptos" panose="020B0004020202020204" pitchFamily="34" charset="0"/>
            </a:endParaRPr>
          </a:p>
          <a:p>
            <a:pPr marL="0" indent="0">
              <a:lnSpc>
                <a:spcPts val="2126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Aptos" panose="020B0004020202020204" pitchFamily="34" charset="0"/>
                <a:ea typeface="Fraunces" pitchFamily="34" charset="-122"/>
                <a:cs typeface="Fraunces" pitchFamily="34" charset="-120"/>
              </a:rPr>
              <a:t>Improved Decision-Making</a:t>
            </a:r>
          </a:p>
          <a:p>
            <a:pPr marL="0" indent="0">
              <a:lnSpc>
                <a:spcPts val="2126"/>
              </a:lnSpc>
              <a:buNone/>
            </a:pPr>
            <a:endParaRPr lang="en-US" sz="2400" dirty="0"/>
          </a:p>
          <a:p>
            <a:pPr marL="0" indent="0">
              <a:lnSpc>
                <a:spcPts val="2177"/>
              </a:lnSpc>
              <a:buNone/>
            </a:pPr>
            <a:r>
              <a:rPr lang="en-US" sz="1800" dirty="0">
                <a:solidFill>
                  <a:srgbClr val="405449"/>
                </a:solidFill>
                <a:ea typeface="Nobile" pitchFamily="34" charset="-122"/>
                <a:cs typeface="Nobile" pitchFamily="34" charset="-120"/>
              </a:rPr>
              <a:t>By providing access to timely information and insights, Farmer Assistance facilitates informed decision-making.</a:t>
            </a:r>
          </a:p>
          <a:p>
            <a:pPr marL="0" indent="0">
              <a:lnSpc>
                <a:spcPts val="2177"/>
              </a:lnSpc>
              <a:buNone/>
            </a:pPr>
            <a:endParaRPr lang="en-US" sz="1800" dirty="0"/>
          </a:p>
          <a:p>
            <a:pPr marL="0" indent="0">
              <a:lnSpc>
                <a:spcPts val="2126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Aptos" panose="020B0004020202020204" pitchFamily="34" charset="0"/>
                <a:ea typeface="Fraunces" pitchFamily="34" charset="-122"/>
                <a:cs typeface="Fraunces" pitchFamily="34" charset="-120"/>
              </a:rPr>
              <a:t>Financial Stability</a:t>
            </a:r>
          </a:p>
          <a:p>
            <a:pPr marL="0" indent="0">
              <a:lnSpc>
                <a:spcPts val="2126"/>
              </a:lnSpc>
              <a:buNone/>
            </a:pPr>
            <a:endParaRPr lang="en-US" sz="2400" dirty="0"/>
          </a:p>
          <a:p>
            <a:pPr marL="0" indent="0">
              <a:lnSpc>
                <a:spcPts val="2177"/>
              </a:lnSpc>
              <a:buNone/>
            </a:pPr>
            <a:r>
              <a:rPr lang="en-US" sz="1800" dirty="0">
                <a:solidFill>
                  <a:srgbClr val="405449"/>
                </a:solidFill>
                <a:ea typeface="Nobile"/>
                <a:cs typeface="Nobile" pitchFamily="34" charset="-120"/>
              </a:rPr>
              <a:t>The platform empowers farmers to enhance profitability and financial stability through improved efficiency and resource optimization.</a:t>
            </a:r>
            <a:endParaRPr lang="en-US" sz="1800" dirty="0">
              <a:ea typeface="Nobile"/>
            </a:endParaRPr>
          </a:p>
          <a:p>
            <a:endParaRPr lang="en-IN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789" y="1591389"/>
            <a:ext cx="5046821" cy="50468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553" y="1315403"/>
            <a:ext cx="7912894" cy="10991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28"/>
              </a:lnSpc>
              <a:buNone/>
            </a:pPr>
            <a:r>
              <a:rPr lang="en-US" sz="3462" b="1" dirty="0">
                <a:solidFill>
                  <a:srgbClr val="3B4540"/>
                </a:solidFill>
                <a:ea typeface="Fraunces" pitchFamily="34" charset="-122"/>
                <a:cs typeface="Fraunces" pitchFamily="34" charset="-120"/>
              </a:rPr>
              <a:t>Chatbot for Farmers: Personalized Assistance at Your Fingertips</a:t>
            </a:r>
            <a:endParaRPr lang="en-US" sz="3462" dirty="0"/>
          </a:p>
        </p:txBody>
      </p:sp>
      <p:sp>
        <p:nvSpPr>
          <p:cNvPr id="7" name="Shape 3"/>
          <p:cNvSpPr/>
          <p:nvPr/>
        </p:nvSpPr>
        <p:spPr>
          <a:xfrm>
            <a:off x="615553" y="2678311"/>
            <a:ext cx="7912894" cy="129468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8" name="Text 4"/>
          <p:cNvSpPr/>
          <p:nvPr/>
        </p:nvSpPr>
        <p:spPr>
          <a:xfrm>
            <a:off x="791408" y="2854166"/>
            <a:ext cx="2198489" cy="274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4"/>
              </a:lnSpc>
              <a:buNone/>
            </a:pPr>
            <a:r>
              <a:rPr lang="en-US" sz="1731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24/7 Accessibility</a:t>
            </a:r>
            <a:endParaRPr lang="en-US" sz="1731" dirty="0"/>
          </a:p>
        </p:txBody>
      </p:sp>
      <p:sp>
        <p:nvSpPr>
          <p:cNvPr id="9" name="Text 5"/>
          <p:cNvSpPr/>
          <p:nvPr/>
        </p:nvSpPr>
        <p:spPr>
          <a:xfrm>
            <a:off x="791408" y="3234452"/>
            <a:ext cx="7561183" cy="562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6"/>
              </a:lnSpc>
              <a:buNone/>
            </a:pPr>
            <a:r>
              <a:rPr lang="en-US" sz="1385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chatbot is available around the clock, providing farmers with instant assistance whenever they need it.</a:t>
            </a:r>
            <a:endParaRPr lang="en-US" sz="1385" dirty="0"/>
          </a:p>
        </p:txBody>
      </p:sp>
      <p:sp>
        <p:nvSpPr>
          <p:cNvPr id="10" name="Shape 6"/>
          <p:cNvSpPr/>
          <p:nvPr/>
        </p:nvSpPr>
        <p:spPr>
          <a:xfrm>
            <a:off x="615553" y="4148852"/>
            <a:ext cx="7912894" cy="129468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1" name="Text 7"/>
          <p:cNvSpPr/>
          <p:nvPr/>
        </p:nvSpPr>
        <p:spPr>
          <a:xfrm>
            <a:off x="791408" y="4324707"/>
            <a:ext cx="2547580" cy="274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4"/>
              </a:lnSpc>
              <a:buNone/>
            </a:pPr>
            <a:r>
              <a:rPr lang="en-US" sz="1731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Personalized Guidance</a:t>
            </a:r>
            <a:endParaRPr lang="en-US" sz="1731" dirty="0"/>
          </a:p>
        </p:txBody>
      </p:sp>
      <p:sp>
        <p:nvSpPr>
          <p:cNvPr id="12" name="Text 8"/>
          <p:cNvSpPr/>
          <p:nvPr/>
        </p:nvSpPr>
        <p:spPr>
          <a:xfrm>
            <a:off x="791408" y="4704993"/>
            <a:ext cx="7561183" cy="562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6"/>
              </a:lnSpc>
              <a:buNone/>
            </a:pPr>
            <a:r>
              <a:rPr lang="en-US" sz="1385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chatbot leverages AI and machine learning to provide tailored guidance and support based on individual farm characteristics.</a:t>
            </a:r>
            <a:endParaRPr lang="en-US" sz="1385" dirty="0"/>
          </a:p>
        </p:txBody>
      </p:sp>
      <p:sp>
        <p:nvSpPr>
          <p:cNvPr id="13" name="Shape 9"/>
          <p:cNvSpPr/>
          <p:nvPr/>
        </p:nvSpPr>
        <p:spPr>
          <a:xfrm>
            <a:off x="615553" y="5619393"/>
            <a:ext cx="7912894" cy="129468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4" name="Text 10"/>
          <p:cNvSpPr/>
          <p:nvPr/>
        </p:nvSpPr>
        <p:spPr>
          <a:xfrm>
            <a:off x="791408" y="5795248"/>
            <a:ext cx="2198489" cy="274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4"/>
              </a:lnSpc>
              <a:buNone/>
            </a:pPr>
            <a:r>
              <a:rPr lang="en-US" sz="1731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Practical Advice</a:t>
            </a:r>
            <a:endParaRPr lang="en-US" sz="1731" dirty="0"/>
          </a:p>
        </p:txBody>
      </p:sp>
      <p:sp>
        <p:nvSpPr>
          <p:cNvPr id="15" name="Text 11"/>
          <p:cNvSpPr/>
          <p:nvPr/>
        </p:nvSpPr>
        <p:spPr>
          <a:xfrm>
            <a:off x="791408" y="6175534"/>
            <a:ext cx="7561183" cy="562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6"/>
              </a:lnSpc>
              <a:buNone/>
            </a:pPr>
            <a:r>
              <a:rPr lang="en-US" sz="1385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chatbot offers practical advice on a wide range of topics, from crop management and pest control to marketing and finance.</a:t>
            </a:r>
            <a:endParaRPr lang="en-US" sz="1385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 rotWithShape="1">
          <a:blip r:embed="rId4"/>
          <a:srcRect l="1601" t="995" r="-256" b="-995"/>
          <a:stretch/>
        </p:blipFill>
        <p:spPr>
          <a:xfrm>
            <a:off x="0" y="-1510016"/>
            <a:ext cx="5466041" cy="98374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01120" y="1319093"/>
            <a:ext cx="7914561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22"/>
              </a:lnSpc>
              <a:buNone/>
            </a:pPr>
            <a:r>
              <a:rPr lang="en-US" sz="3458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Real-Time Weather Forecasting: Staying Ahead of the Elements</a:t>
            </a:r>
            <a:endParaRPr lang="en-US" sz="3458" dirty="0"/>
          </a:p>
        </p:txBody>
      </p:sp>
      <p:sp>
        <p:nvSpPr>
          <p:cNvPr id="7" name="Shape 3"/>
          <p:cNvSpPr/>
          <p:nvPr/>
        </p:nvSpPr>
        <p:spPr>
          <a:xfrm>
            <a:off x="6353056" y="2680216"/>
            <a:ext cx="22860" cy="4230291"/>
          </a:xfrm>
          <a:prstGeom prst="roundRect">
            <a:avLst>
              <a:gd name="adj" fmla="val 691540"/>
            </a:avLst>
          </a:prstGeom>
          <a:solidFill>
            <a:srgbClr val="CED9CE"/>
          </a:solidFill>
          <a:ln/>
        </p:spPr>
      </p:sp>
      <p:sp>
        <p:nvSpPr>
          <p:cNvPr id="8" name="Shape 4"/>
          <p:cNvSpPr/>
          <p:nvPr/>
        </p:nvSpPr>
        <p:spPr>
          <a:xfrm>
            <a:off x="6539210" y="3063835"/>
            <a:ext cx="614720" cy="22860"/>
          </a:xfrm>
          <a:prstGeom prst="roundRect">
            <a:avLst>
              <a:gd name="adj" fmla="val 691540"/>
            </a:avLst>
          </a:prstGeom>
          <a:solidFill>
            <a:srgbClr val="CED9CE"/>
          </a:solidFill>
          <a:ln/>
        </p:spPr>
      </p:sp>
      <p:sp>
        <p:nvSpPr>
          <p:cNvPr id="9" name="Shape 5"/>
          <p:cNvSpPr/>
          <p:nvPr/>
        </p:nvSpPr>
        <p:spPr>
          <a:xfrm>
            <a:off x="6166902" y="2877741"/>
            <a:ext cx="395168" cy="39516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0" name="Text 6"/>
          <p:cNvSpPr/>
          <p:nvPr/>
        </p:nvSpPr>
        <p:spPr>
          <a:xfrm>
            <a:off x="6298704" y="2943582"/>
            <a:ext cx="131445" cy="263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5"/>
              </a:lnSpc>
              <a:buNone/>
            </a:pPr>
            <a:r>
              <a:rPr lang="en-US" sz="2075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075" dirty="0"/>
          </a:p>
        </p:txBody>
      </p:sp>
      <p:sp>
        <p:nvSpPr>
          <p:cNvPr id="11" name="Text 7"/>
          <p:cNvSpPr/>
          <p:nvPr/>
        </p:nvSpPr>
        <p:spPr>
          <a:xfrm>
            <a:off x="7330559" y="2855833"/>
            <a:ext cx="2195632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1"/>
              </a:lnSpc>
              <a:buNone/>
            </a:pPr>
            <a:r>
              <a:rPr lang="en-US" sz="172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Collection</a:t>
            </a:r>
            <a:endParaRPr lang="en-US" sz="1729" dirty="0"/>
          </a:p>
        </p:txBody>
      </p:sp>
      <p:sp>
        <p:nvSpPr>
          <p:cNvPr id="12" name="Text 8"/>
          <p:cNvSpPr/>
          <p:nvPr/>
        </p:nvSpPr>
        <p:spPr>
          <a:xfrm>
            <a:off x="7330559" y="3235643"/>
            <a:ext cx="6685121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383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platform gathers data from a network of weather stations and satellites to provide accurate and up-to-date weather forecasts.</a:t>
            </a:r>
            <a:endParaRPr lang="en-US" sz="1383" dirty="0"/>
          </a:p>
        </p:txBody>
      </p:sp>
      <p:sp>
        <p:nvSpPr>
          <p:cNvPr id="13" name="Shape 9"/>
          <p:cNvSpPr/>
          <p:nvPr/>
        </p:nvSpPr>
        <p:spPr>
          <a:xfrm>
            <a:off x="6539210" y="4532471"/>
            <a:ext cx="614720" cy="22860"/>
          </a:xfrm>
          <a:prstGeom prst="roundRect">
            <a:avLst>
              <a:gd name="adj" fmla="val 691540"/>
            </a:avLst>
          </a:prstGeom>
          <a:solidFill>
            <a:srgbClr val="CED9CE"/>
          </a:solidFill>
          <a:ln/>
        </p:spPr>
      </p:sp>
      <p:sp>
        <p:nvSpPr>
          <p:cNvPr id="14" name="Shape 10"/>
          <p:cNvSpPr/>
          <p:nvPr/>
        </p:nvSpPr>
        <p:spPr>
          <a:xfrm>
            <a:off x="6166902" y="4346377"/>
            <a:ext cx="395168" cy="39516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5" name="Text 11"/>
          <p:cNvSpPr/>
          <p:nvPr/>
        </p:nvSpPr>
        <p:spPr>
          <a:xfrm>
            <a:off x="6278344" y="4412218"/>
            <a:ext cx="172164" cy="263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5"/>
              </a:lnSpc>
              <a:buNone/>
            </a:pPr>
            <a:r>
              <a:rPr lang="en-US" sz="2075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075" dirty="0"/>
          </a:p>
        </p:txBody>
      </p:sp>
      <p:sp>
        <p:nvSpPr>
          <p:cNvPr id="16" name="Text 12"/>
          <p:cNvSpPr/>
          <p:nvPr/>
        </p:nvSpPr>
        <p:spPr>
          <a:xfrm>
            <a:off x="7330559" y="4324469"/>
            <a:ext cx="2702600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1"/>
              </a:lnSpc>
              <a:buNone/>
            </a:pPr>
            <a:r>
              <a:rPr lang="en-US" sz="172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Processing and Analysis</a:t>
            </a:r>
            <a:endParaRPr lang="en-US" sz="1729" dirty="0"/>
          </a:p>
        </p:txBody>
      </p:sp>
      <p:sp>
        <p:nvSpPr>
          <p:cNvPr id="17" name="Text 13"/>
          <p:cNvSpPr/>
          <p:nvPr/>
        </p:nvSpPr>
        <p:spPr>
          <a:xfrm>
            <a:off x="7330559" y="4704278"/>
            <a:ext cx="6685121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383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algorithms process the weather data to generate precise and localized forecasts for specific farming regions.</a:t>
            </a:r>
            <a:endParaRPr lang="en-US" sz="1383" dirty="0"/>
          </a:p>
        </p:txBody>
      </p:sp>
      <p:sp>
        <p:nvSpPr>
          <p:cNvPr id="18" name="Shape 14"/>
          <p:cNvSpPr/>
          <p:nvPr/>
        </p:nvSpPr>
        <p:spPr>
          <a:xfrm>
            <a:off x="6539210" y="6001107"/>
            <a:ext cx="614720" cy="22860"/>
          </a:xfrm>
          <a:prstGeom prst="roundRect">
            <a:avLst>
              <a:gd name="adj" fmla="val 691540"/>
            </a:avLst>
          </a:prstGeom>
          <a:solidFill>
            <a:srgbClr val="CED9CE"/>
          </a:solidFill>
          <a:ln/>
        </p:spPr>
      </p:sp>
      <p:sp>
        <p:nvSpPr>
          <p:cNvPr id="19" name="Shape 15"/>
          <p:cNvSpPr/>
          <p:nvPr/>
        </p:nvSpPr>
        <p:spPr>
          <a:xfrm>
            <a:off x="6166902" y="5815013"/>
            <a:ext cx="395168" cy="39516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0" name="Text 16"/>
          <p:cNvSpPr/>
          <p:nvPr/>
        </p:nvSpPr>
        <p:spPr>
          <a:xfrm>
            <a:off x="6284893" y="5880854"/>
            <a:ext cx="159187" cy="263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5"/>
              </a:lnSpc>
              <a:buNone/>
            </a:pPr>
            <a:r>
              <a:rPr lang="en-US" sz="2075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075" dirty="0"/>
          </a:p>
        </p:txBody>
      </p:sp>
      <p:sp>
        <p:nvSpPr>
          <p:cNvPr id="21" name="Text 17"/>
          <p:cNvSpPr/>
          <p:nvPr/>
        </p:nvSpPr>
        <p:spPr>
          <a:xfrm>
            <a:off x="7330559" y="5793105"/>
            <a:ext cx="2207538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1"/>
              </a:lnSpc>
              <a:buNone/>
            </a:pPr>
            <a:r>
              <a:rPr lang="en-US" sz="172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Delivery to Farmers</a:t>
            </a:r>
            <a:endParaRPr lang="en-US" sz="1729" dirty="0"/>
          </a:p>
        </p:txBody>
      </p:sp>
      <p:sp>
        <p:nvSpPr>
          <p:cNvPr id="22" name="Text 18"/>
          <p:cNvSpPr/>
          <p:nvPr/>
        </p:nvSpPr>
        <p:spPr>
          <a:xfrm>
            <a:off x="7330559" y="6172914"/>
            <a:ext cx="6685121" cy="561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383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Farmers receive customized weather alerts and forecasts directly to their mobile devices, ensuring timely information for decision-making.</a:t>
            </a:r>
            <a:endParaRPr lang="en-US" sz="1383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Integrating Weather Data: Leveraging Cutting-Edge Technology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7987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Integration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platform seamlessly integrates weather data with other relevant information, such as crop type, soil conditions, and historical trends.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79877"/>
            <a:ext cx="316765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Predictive Analytics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analyzing weather patterns and historical data, Farmer Assistance provides farmers with insights to anticipate and prepare for potential challenges.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79877"/>
            <a:ext cx="375273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Smart Decision Support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integrated weather data empowers farmers to make informed decisions regarding irrigation, fertilization, and pest control.</a:t>
            </a:r>
            <a:endParaRPr lang="en-US" sz="1944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 rotWithShape="1">
          <a:blip r:embed="rId4"/>
          <a:srcRect l="16264" r="39327"/>
          <a:stretch/>
        </p:blipFill>
        <p:spPr>
          <a:xfrm>
            <a:off x="9143999" y="-1530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1437799"/>
            <a:ext cx="7648337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Farmer Feedback and Testimonials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04837" y="2237065"/>
            <a:ext cx="7934325" cy="4554617"/>
          </a:xfrm>
          <a:prstGeom prst="roundRect">
            <a:avLst>
              <a:gd name="adj" fmla="val 34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2458" y="2244685"/>
            <a:ext cx="7919085" cy="1605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85217" y="2355890"/>
            <a:ext cx="3610213" cy="5531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Abadi" panose="020B0604020104020204" pitchFamily="34" charset="0"/>
                <a:ea typeface="Nobile" pitchFamily="34" charset="-122"/>
                <a:cs typeface="Nobile" pitchFamily="34" charset="-120"/>
              </a:rPr>
              <a:t>Testimonial 1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802566" y="2355890"/>
            <a:ext cx="4556217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5449"/>
                </a:solidFill>
                <a:latin typeface="Aptos" panose="020B0004020202020204" pitchFamily="34" charset="0"/>
                <a:ea typeface="Nobile" pitchFamily="34" charset="-122"/>
                <a:cs typeface="Nobile" pitchFamily="34" charset="-120"/>
              </a:rPr>
              <a:t>"Farmer Assistance has been a game-changer for my farm. The chatbot has saved me countless hours and the real-time weather forecasts have helped me make informed decisions."</a:t>
            </a:r>
            <a:endParaRPr lang="en-US" sz="1361" dirty="0">
              <a:latin typeface="Aptos" panose="020B00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12458" y="3850005"/>
            <a:ext cx="7919085" cy="16053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785217" y="3961209"/>
            <a:ext cx="3610213" cy="4546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Abadi" panose="020B0604020104020204" pitchFamily="34" charset="0"/>
                <a:ea typeface="Nobile" pitchFamily="34" charset="-122"/>
                <a:cs typeface="Nobile" pitchFamily="34" charset="-120"/>
              </a:rPr>
              <a:t>Testimonial 2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802566" y="3961209"/>
            <a:ext cx="4556217" cy="13829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5449"/>
                </a:solidFill>
                <a:latin typeface="Aptos" panose="020B0004020202020204" pitchFamily="34" charset="0"/>
                <a:ea typeface="Nobile" pitchFamily="34" charset="-122"/>
                <a:cs typeface="Nobile" pitchFamily="34" charset="-120"/>
              </a:rPr>
              <a:t>"I used to struggle with unpredictable weather, but now with the help of Farmer Assistance, I am able to adapt and optimize my operations based on accurate forecasts."</a:t>
            </a:r>
            <a:endParaRPr lang="en-US" sz="1361" dirty="0">
              <a:latin typeface="Aptos" panose="020B00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04836" y="5455325"/>
            <a:ext cx="7919085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785217" y="5566529"/>
            <a:ext cx="3610213" cy="4546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Abadi" panose="020B0604020104020204" pitchFamily="34" charset="0"/>
                <a:ea typeface="Nobile" pitchFamily="34" charset="-122"/>
                <a:cs typeface="Nobile" pitchFamily="34" charset="-120"/>
              </a:rPr>
              <a:t>Testimonial 3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3802566" y="5566529"/>
            <a:ext cx="4556217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5449"/>
                </a:solidFill>
                <a:latin typeface="Aptos" panose="020B0004020202020204" pitchFamily="34" charset="0"/>
                <a:ea typeface="Nobile" pitchFamily="34" charset="-122"/>
                <a:cs typeface="Nobile" pitchFamily="34" charset="-120"/>
              </a:rPr>
              <a:t>"The platform has improved my overall productivity and profitability. I highly recommend it to any farmer looking to enhance their operations."</a:t>
            </a:r>
            <a:endParaRPr lang="en-US" sz="1361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2" y="2456974"/>
            <a:ext cx="4973598" cy="33155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4228" y="858798"/>
            <a:ext cx="7708344" cy="12818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Roadmap for Future Enhancements</a:t>
            </a:r>
            <a:endParaRPr lang="en-US" sz="403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28" y="2448282"/>
            <a:ext cx="1025485" cy="16408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7371" y="2653308"/>
            <a:ext cx="2564606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Advanced Analytics</a:t>
            </a:r>
            <a:endParaRPr lang="en-US" sz="2019" dirty="0"/>
          </a:p>
        </p:txBody>
      </p:sp>
      <p:sp>
        <p:nvSpPr>
          <p:cNvPr id="9" name="Text 4"/>
          <p:cNvSpPr/>
          <p:nvPr/>
        </p:nvSpPr>
        <p:spPr>
          <a:xfrm>
            <a:off x="7537371" y="30966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Developing advanced analytical tools to provide farmers with deeper insights and predictive capabilities.</a:t>
            </a:r>
            <a:endParaRPr lang="en-US" sz="161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228" y="4089083"/>
            <a:ext cx="1025485" cy="16408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371" y="42941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Market Intelligence</a:t>
            </a:r>
            <a:endParaRPr lang="en-US" sz="2019" dirty="0"/>
          </a:p>
        </p:txBody>
      </p:sp>
      <p:sp>
        <p:nvSpPr>
          <p:cNvPr id="12" name="Text 6"/>
          <p:cNvSpPr/>
          <p:nvPr/>
        </p:nvSpPr>
        <p:spPr>
          <a:xfrm>
            <a:off x="7537371" y="47374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Integrating market data to provide farmers with information on commodity prices, demand trends, and potential buyers.</a:t>
            </a:r>
            <a:endParaRPr lang="en-US" sz="161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28" y="5729883"/>
            <a:ext cx="1025485" cy="16408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7371" y="5934908"/>
            <a:ext cx="2815828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dirty="0">
                <a:solidFill>
                  <a:srgbClr val="405449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Precision Agriculture</a:t>
            </a:r>
            <a:endParaRPr lang="en-US" sz="2019" dirty="0"/>
          </a:p>
        </p:txBody>
      </p:sp>
      <p:sp>
        <p:nvSpPr>
          <p:cNvPr id="15" name="Text 8"/>
          <p:cNvSpPr/>
          <p:nvPr/>
        </p:nvSpPr>
        <p:spPr>
          <a:xfrm>
            <a:off x="7537371" y="63782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Exploring the integration of precision agriculture technologies to optimize resource use and increase yields.</a:t>
            </a:r>
            <a:endParaRPr lang="en-US" sz="1615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 rotWithShape="1">
          <a:blip r:embed="rId4"/>
          <a:srcRect r="15789"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217050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B4540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and Call to Action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6350437" y="4083844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 Assistance is a powerful tool that empowers farmers to thrive in a challenging and dynamic agricultural environment. We encourage all farmers to explore the platform and harness its resources to enhance their operations and achieve success.</a:t>
            </a:r>
            <a:endParaRPr lang="en-US" sz="1944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572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Abadi</vt:lpstr>
      <vt:lpstr>Aptos</vt:lpstr>
      <vt:lpstr>Arial</vt:lpstr>
      <vt:lpstr>Arial Black</vt:lpstr>
      <vt:lpstr>Bahnschrift Light</vt:lpstr>
      <vt:lpstr>Eras Medium ITC</vt:lpstr>
      <vt:lpstr>Fraunces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Jaynik Nayee</cp:lastModifiedBy>
  <cp:revision>3</cp:revision>
  <dcterms:created xsi:type="dcterms:W3CDTF">2024-08-10T08:34:31Z</dcterms:created>
  <dcterms:modified xsi:type="dcterms:W3CDTF">2024-08-10T10:56:34Z</dcterms:modified>
</cp:coreProperties>
</file>